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77" r:id="rId3"/>
    <p:sldId id="340" r:id="rId4"/>
    <p:sldId id="284" r:id="rId5"/>
    <p:sldId id="429" r:id="rId6"/>
    <p:sldId id="430" r:id="rId7"/>
    <p:sldId id="428" r:id="rId8"/>
    <p:sldId id="434" r:id="rId9"/>
    <p:sldId id="433" r:id="rId10"/>
    <p:sldId id="432" r:id="rId11"/>
    <p:sldId id="431" r:id="rId12"/>
    <p:sldId id="435" r:id="rId13"/>
    <p:sldId id="436" r:id="rId14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90" y="-10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7D46BF-6F55-4F73-B77B-08E10A461521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F6B702-0A95-469D-A273-ACCAD97B4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1F99-DDE6-4AE6-AE89-CF1D9CE4AED3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2D8EA-2642-4EE4-B289-9FB594C9F4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DE0D-75C6-4DD0-8F2D-33031286BD30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12FBF-8CD7-47C3-B7D0-30A60CD2F1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9DEFF-C0E0-4F0B-9705-52F2B0070033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5D2D0-B62B-4D1A-811E-32342D4AE0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C01F-201E-409E-B7D9-0F066ACF38E3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ABA0E-6CDE-4274-ABD1-F2650B6AA7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57BA7-68A5-4C47-8382-B9DFA16BABB5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0497B-D9E8-414C-8D0A-E210052423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D182-0402-4F85-AE2E-305E27FA3E17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90FAE-915A-4E50-B393-1C3DE0FCD6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7C946-0FA7-4C7E-ADEF-C32603803100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F1C34-DA3F-43E8-91D3-BC312E6E05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02AA5-E8CF-4A00-ADE9-0949126B5989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A05E3-E7DC-4740-A722-719235137B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50648-699C-436A-8255-E90D9DE054E1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796C-5C77-457A-913F-D679A6E2D59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61C0E-124C-434A-9620-FC108E0F3CD2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359CF-8DC9-44A2-9C9A-53AD0E231B8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4CE30-F600-4376-9EB3-0A75F7B54428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B0550-F232-421B-8A21-1FD8F18F61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012C8A-14C4-4C66-81CF-66F3E080FFD4}" type="datetimeFigureOut">
              <a:rPr lang="it-IT"/>
              <a:pPr>
                <a:defRPr/>
              </a:pPr>
              <a:t>25/02/2020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70982-EEBA-47D4-BB2F-27B096E3E4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051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Misure urgenti per la gestione dell’emergenza epidemiologica da Coronavirus (COVID-2019) </a:t>
            </a:r>
            <a:endParaRPr lang="it-I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mmagine 1"/>
          <p:cNvSpPr>
            <a:spLocks noChangeAspect="1"/>
          </p:cNvSpPr>
          <p:nvPr/>
        </p:nvSpPr>
        <p:spPr bwMode="auto">
          <a:xfrm>
            <a:off x="0" y="0"/>
            <a:ext cx="25034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92125" y="1087438"/>
            <a:ext cx="11179175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escluse dalla sospensione anche: </a:t>
            </a:r>
            <a:endParaRPr lang="it-IT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tutte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le attività economiche, agricole, produttive, commerciali, di servizio e ricettive, ivi compresi i pubblici esercizi e le mense, ad eccezione di quelle richiamate di pubblico spettacolo e degli eventi e manifestazioni promozionali (fiere, mercati straordinari, meeting e convegni, sfilate, ecc.) che pertanto saranno sospesi. </a:t>
            </a: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attività corsistiche aziendali, laddove non comportino significative concentrazioni di persone. - Le attività svolte da guide e accompagnatori turistici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92075"/>
            <a:ext cx="81438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CasellaDiTesto 4"/>
          <p:cNvSpPr txBox="1">
            <a:spLocks noChangeArrowheads="1"/>
          </p:cNvSpPr>
          <p:nvPr/>
        </p:nvSpPr>
        <p:spPr bwMode="auto">
          <a:xfrm>
            <a:off x="1112838" y="1630363"/>
            <a:ext cx="10541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400"/>
              <a:t>In via generale, non sono sospesi gli ordinari mercati settimanali.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92075"/>
            <a:ext cx="81438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CasellaDiTesto 4"/>
          <p:cNvSpPr txBox="1">
            <a:spLocks noChangeArrowheads="1"/>
          </p:cNvSpPr>
          <p:nvPr/>
        </p:nvSpPr>
        <p:spPr bwMode="auto">
          <a:xfrm>
            <a:off x="1112838" y="1630363"/>
            <a:ext cx="105410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/>
              <a:t>Attività di preminente carattere sociale: quelle non sospese </a:t>
            </a:r>
          </a:p>
          <a:p>
            <a:r>
              <a:rPr lang="it-IT" sz="3200"/>
              <a:t>Una particolare attenzione va prestata alle attività di preminente carattere sociale. </a:t>
            </a:r>
          </a:p>
          <a:p>
            <a:r>
              <a:rPr lang="it-IT" sz="3200"/>
              <a:t>Non possono essere pertanto ricomprese nella sospensione in via generale, </a:t>
            </a:r>
            <a:r>
              <a:rPr lang="it-IT" sz="3200" b="1">
                <a:solidFill>
                  <a:srgbClr val="FF0000"/>
                </a:solidFill>
              </a:rPr>
              <a:t>attività di sostegno e supporto alle persone anziane e diversamente abili (es: servizi semiresidenziali e Centri diurni).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92075"/>
            <a:ext cx="81438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CasellaDiTesto 4"/>
          <p:cNvSpPr txBox="1">
            <a:spLocks noChangeArrowheads="1"/>
          </p:cNvSpPr>
          <p:nvPr/>
        </p:nvSpPr>
        <p:spPr bwMode="auto">
          <a:xfrm>
            <a:off x="723900" y="1484313"/>
            <a:ext cx="10929938" cy="403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/>
              <a:t>Non si intendono sospese le celebrazioni di matrimoni ed esequie civili e religiose, anche in linea con le disposizioni adottate dalle diocesi della regione. </a:t>
            </a:r>
          </a:p>
          <a:p>
            <a:endParaRPr lang="it-IT" sz="3200"/>
          </a:p>
          <a:p>
            <a:r>
              <a:rPr lang="it-IT" sz="3200"/>
              <a:t>Non possono essere inclusi nella sospensione, in via generale, neppure i Centri di aggregazione sociale (circoli ricreativi, centri sociali, centri giovani, centri anziani, orti urbani, ecc.) per la parte di ordinaria attività.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6925"/>
            <a:ext cx="10515600" cy="5611813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comportarsi: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Lavarsi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spesso le mani: si raccomanda di mettere a disposizione in tutti i locali pubblici, palestre farmacie, supermercati e altri luoghi di aggregazione soluzioni idroalcoliche per il lavaggio delle mani. </a:t>
            </a:r>
            <a:endParaRPr lang="it-I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Evitare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il contatto ravvicinato (- di 2 metri) con persone che soffrono di infezioni respiratorie acute (tosse, raffreddore, febbre) </a:t>
            </a:r>
            <a:endParaRPr lang="it-I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toccarsi occhi, naso, bocca con le mani </a:t>
            </a:r>
            <a:endParaRPr lang="it-I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Coprirsi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bocca e naso se si starnutisce o tossisce e poi lavarsi subito le mani • Non prendere farmaci antivirali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nè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 antibiotici, a meno che siano prescritti dal medico </a:t>
            </a:r>
            <a:endParaRPr lang="it-I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Pulire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le superfici con disinfettanti a base di cloro e alcool </a:t>
            </a:r>
            <a:endParaRPr lang="it-I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Usare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la mascherina solo se si sospetta di essere malato o si assiste a persone malate </a:t>
            </a:r>
            <a:endParaRPr lang="it-I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prodotti Made in China e i pacchi ricevuti dalla Cina non sono pericolosi </a:t>
            </a:r>
            <a:endParaRPr lang="it-I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animali da compagnia non diffondono il nuovo coronavirus 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2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92075"/>
            <a:ext cx="81438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magin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2925" y="633413"/>
            <a:ext cx="875665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CasellaDiTesto 3"/>
          <p:cNvSpPr txBox="1">
            <a:spLocks noChangeArrowheads="1"/>
          </p:cNvSpPr>
          <p:nvPr/>
        </p:nvSpPr>
        <p:spPr bwMode="auto">
          <a:xfrm>
            <a:off x="2211388" y="5337175"/>
            <a:ext cx="7996237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Immagine 4"/>
          <p:cNvSpPr>
            <a:spLocks noChangeAspect="1"/>
          </p:cNvSpPr>
          <p:nvPr/>
        </p:nvSpPr>
        <p:spPr bwMode="auto">
          <a:xfrm>
            <a:off x="0" y="0"/>
            <a:ext cx="21272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10" name="CasellaDiTesto 1"/>
          <p:cNvSpPr txBox="1">
            <a:spLocks noChangeArrowheads="1"/>
          </p:cNvSpPr>
          <p:nvPr/>
        </p:nvSpPr>
        <p:spPr bwMode="auto">
          <a:xfrm>
            <a:off x="647700" y="1725613"/>
            <a:ext cx="108077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Come comportarsi se si è entrati in contatto con persone </a:t>
            </a:r>
            <a:r>
              <a:rPr lang="it-IT" sz="2400" b="1">
                <a:solidFill>
                  <a:srgbClr val="FF0000"/>
                </a:solidFill>
              </a:rPr>
              <a:t>del Basso Lodigiano e della provincia di Padova:</a:t>
            </a:r>
          </a:p>
          <a:p>
            <a:endParaRPr lang="it-IT" sz="2400"/>
          </a:p>
          <a:p>
            <a:r>
              <a:rPr lang="it-IT" sz="2400"/>
              <a:t>Gli individui che hanno fatto ingresso in Regione Emilia-Romagna da zone a rischio epidemiologico come identificate dall'Organizzazione Mondiale della Sanità hanno l'obbligo di comunicare tale circostanza al </a:t>
            </a:r>
            <a:r>
              <a:rPr lang="it-IT" sz="2400" b="1">
                <a:solidFill>
                  <a:srgbClr val="FF0000"/>
                </a:solidFill>
              </a:rPr>
              <a:t>Dipartimento di Prevenzione dell'Azienda sanitaria </a:t>
            </a:r>
            <a:r>
              <a:rPr lang="it-IT" sz="2400"/>
              <a:t>competente per territorio per l'adozione della misura di permanenza domiciliare fiduciaria con sorveglianza attiva.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mmagine 4"/>
          <p:cNvSpPr>
            <a:spLocks noChangeAspect="1"/>
          </p:cNvSpPr>
          <p:nvPr/>
        </p:nvSpPr>
        <p:spPr bwMode="auto">
          <a:xfrm>
            <a:off x="0" y="0"/>
            <a:ext cx="21272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34" name="CasellaDiTesto 1"/>
          <p:cNvSpPr txBox="1">
            <a:spLocks noChangeArrowheads="1"/>
          </p:cNvSpPr>
          <p:nvPr/>
        </p:nvSpPr>
        <p:spPr bwMode="auto">
          <a:xfrm>
            <a:off x="647700" y="1725613"/>
            <a:ext cx="108077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latin typeface="Calibri" pitchFamily="34" charset="0"/>
              </a:rPr>
              <a:t>Come comportarsi in presenza di sintomatologia: </a:t>
            </a:r>
          </a:p>
          <a:p>
            <a:endParaRPr lang="it-IT" sz="2400">
              <a:latin typeface="Calibri" pitchFamily="34" charset="0"/>
            </a:endParaRPr>
          </a:p>
          <a:p>
            <a:r>
              <a:rPr lang="it-IT" sz="2400">
                <a:latin typeface="Calibri" pitchFamily="34" charset="0"/>
              </a:rPr>
              <a:t>Si raccomanda di </a:t>
            </a:r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non recarsi al Pronto soccorso </a:t>
            </a:r>
            <a:r>
              <a:rPr lang="it-IT" sz="2400">
                <a:latin typeface="Calibri" pitchFamily="34" charset="0"/>
              </a:rPr>
              <a:t>nel caso in cui si ritenga di avere sintomi legati alla presenza del virus. </a:t>
            </a:r>
          </a:p>
          <a:p>
            <a:endParaRPr lang="it-IT" sz="2400" b="1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Rivolgetevi (telefonicamente) al vostro medico di Medicina generale</a:t>
            </a:r>
            <a:r>
              <a:rPr lang="it-IT" sz="24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it-IT" sz="2400">
                <a:latin typeface="Calibri" pitchFamily="34" charset="0"/>
              </a:rPr>
              <a:t>per avere maggiori informazioni, o </a:t>
            </a:r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chiamate il numero 1500 del Ministero</a:t>
            </a:r>
            <a:r>
              <a:rPr lang="it-IT" sz="2400">
                <a:latin typeface="Calibri" pitchFamily="34" charset="0"/>
              </a:rPr>
              <a:t>. </a:t>
            </a:r>
          </a:p>
          <a:p>
            <a:endParaRPr lang="it-IT" sz="2400" b="1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Attivato il numero verde regionale</a:t>
            </a:r>
            <a:r>
              <a:rPr lang="it-IT" sz="2400">
                <a:latin typeface="Calibri" pitchFamily="34" charset="0"/>
              </a:rPr>
              <a:t> con trasferimento di chiamata per approfondimenti a </a:t>
            </a:r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num. telefonici dedicati del DSP</a:t>
            </a:r>
          </a:p>
          <a:p>
            <a:endParaRPr lang="it-IT" sz="2400">
              <a:latin typeface="Calibri" pitchFamily="34" charset="0"/>
            </a:endParaRPr>
          </a:p>
          <a:p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Solo in caso di urgenze!  rimane sempre attivo il 118. 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ctrTitle"/>
          </p:nvPr>
        </p:nvSpPr>
        <p:spPr>
          <a:xfrm>
            <a:off x="846138" y="1122363"/>
            <a:ext cx="10704512" cy="3716337"/>
          </a:xfrm>
        </p:spPr>
        <p:txBody>
          <a:bodyPr/>
          <a:lstStyle/>
          <a:p>
            <a:r>
              <a:rPr lang="it-IT" sz="4000" b="1" smtClean="0">
                <a:latin typeface="Arial" charset="0"/>
                <a:cs typeface="Arial" charset="0"/>
              </a:rPr>
              <a:t>Chiarimenti applicativi dell’Ordinanza emanata dal presidente della Regione Emilia-Romagna e dal ministro della Salute che rimarrà in vigore in tutte le sue parti fino a domenica 1 marzo.</a:t>
            </a:r>
            <a:endParaRPr lang="it-IT" sz="40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mmagine 1"/>
          <p:cNvSpPr>
            <a:spLocks noChangeAspect="1"/>
          </p:cNvSpPr>
          <p:nvPr/>
        </p:nvSpPr>
        <p:spPr bwMode="auto">
          <a:xfrm>
            <a:off x="0" y="0"/>
            <a:ext cx="25034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82" name="CasellaDiTesto 2"/>
          <p:cNvSpPr txBox="1">
            <a:spLocks noChangeArrowheads="1"/>
          </p:cNvSpPr>
          <p:nvPr/>
        </p:nvSpPr>
        <p:spPr bwMode="auto">
          <a:xfrm>
            <a:off x="492125" y="1828800"/>
            <a:ext cx="111791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0000"/>
                </a:solidFill>
              </a:rPr>
              <a:t>Le manifestazioni pubbliche sospese </a:t>
            </a:r>
          </a:p>
          <a:p>
            <a:r>
              <a:rPr lang="it-IT" sz="3200"/>
              <a:t>Sono da ritenere sospese tutte quelle manifestazioni e iniziative che, comportando </a:t>
            </a:r>
            <a:r>
              <a:rPr lang="it-IT" sz="3200" b="1">
                <a:solidFill>
                  <a:srgbClr val="FF0000"/>
                </a:solidFill>
              </a:rPr>
              <a:t>l’afflusso di pubblico</a:t>
            </a:r>
            <a:r>
              <a:rPr lang="it-IT" sz="3200"/>
              <a:t>, esulano dall’ordinaria </a:t>
            </a:r>
            <a:r>
              <a:rPr lang="it-IT" sz="3200" b="1">
                <a:solidFill>
                  <a:srgbClr val="FF0000"/>
                </a:solidFill>
              </a:rPr>
              <a:t>attività</a:t>
            </a:r>
            <a:r>
              <a:rPr lang="it-IT" sz="3200"/>
              <a:t> delle comunità locali; </a:t>
            </a:r>
          </a:p>
          <a:p>
            <a:r>
              <a:rPr lang="it-IT" sz="3200"/>
              <a:t>si fa riferimento ad eventi e manifestazioni di natura sportiva, culturale, sociale, economica e civica, laddove esulino dall’ordinario esercizio delle attività stesse.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mmagine 1"/>
          <p:cNvSpPr>
            <a:spLocks noChangeAspect="1"/>
          </p:cNvSpPr>
          <p:nvPr/>
        </p:nvSpPr>
        <p:spPr bwMode="auto">
          <a:xfrm>
            <a:off x="0" y="0"/>
            <a:ext cx="25034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1506" name="CasellaDiTesto 2"/>
          <p:cNvSpPr txBox="1">
            <a:spLocks noChangeArrowheads="1"/>
          </p:cNvSpPr>
          <p:nvPr/>
        </p:nvSpPr>
        <p:spPr bwMode="auto">
          <a:xfrm>
            <a:off x="492125" y="1828800"/>
            <a:ext cx="111791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0000"/>
                </a:solidFill>
              </a:rPr>
              <a:t>Vanno esluse:</a:t>
            </a:r>
          </a:p>
          <a:p>
            <a:r>
              <a:rPr lang="it-IT" sz="3200">
                <a:latin typeface="Calibri" pitchFamily="34" charset="0"/>
              </a:rPr>
              <a:t>manifestazioni, fiere e sagre, attrazioni e lunapark, concerti, eventi sportivi che prevedano la presenza di pubblico (campionati, tornei e competizioni di ogni categoria e di ogni disciplina); </a:t>
            </a:r>
          </a:p>
          <a:p>
            <a:r>
              <a:rPr lang="it-IT" sz="3200">
                <a:latin typeface="Calibri" pitchFamily="34" charset="0"/>
              </a:rPr>
              <a:t>attività di spettacolo quali rappresentazioni teatrali, cinematografiche, musicali, ecc., ivi comprese le discoteche e le sale da ballo. </a:t>
            </a:r>
            <a:r>
              <a:rPr lang="it-IT" sz="320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mmagine 1"/>
          <p:cNvSpPr>
            <a:spLocks noChangeAspect="1"/>
          </p:cNvSpPr>
          <p:nvPr/>
        </p:nvSpPr>
        <p:spPr bwMode="auto">
          <a:xfrm>
            <a:off x="0" y="0"/>
            <a:ext cx="25034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22275" y="1181100"/>
            <a:ext cx="11180763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Proseguono: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via generale, non sono invece ricomprese in tali attività quelle che attengono all’ordinario svolgimento della pratica corsistica e amatoriale (corsi di varia natura e allenamenti sportivi).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precisa che potranno dunque rimanere aperti: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luoghi di svolgimento dell’attività corsistica ordinaria di vario tipo (es. centri linguistici, centri musicali e scuola guida);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impianti sportivi (centri sportivi, palestre pubbliche e private, piscine pubbliche e private, campi da gioco, ecc.);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in generale tutte le strutture quando le attività non prevedano 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aggregazione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di pubblico (“porte chiuse”) o eccezionali concentrazioni di persone</a:t>
            </a:r>
            <a:endParaRPr lang="it-IT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677</Words>
  <Application>Microsoft Office PowerPoint</Application>
  <PresentationFormat>Personalizzato</PresentationFormat>
  <Paragraphs>47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Calibri</vt:lpstr>
      <vt:lpstr>Arial</vt:lpstr>
      <vt:lpstr>Calibri Light</vt:lpstr>
      <vt:lpstr>Tema di Office</vt:lpstr>
      <vt:lpstr>Misure urgenti per la gestione dell’emergenza epidemiologica da Coronavirus (COVID-2019) </vt:lpstr>
      <vt:lpstr>Diapositiva 2</vt:lpstr>
      <vt:lpstr>Diapositiva 3</vt:lpstr>
      <vt:lpstr>Diapositiva 4</vt:lpstr>
      <vt:lpstr>Diapositiva 5</vt:lpstr>
      <vt:lpstr>Chiarimenti applicativi dell’Ordinanza emanata dal presidente della Regione Emilia-Romagna e dal ministro della Salute che rimarrà in vigore in tutte le sue parti fino a domenica 1 marzo.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massari</dc:creator>
  <cp:lastModifiedBy>fmaselli</cp:lastModifiedBy>
  <cp:revision>61</cp:revision>
  <dcterms:created xsi:type="dcterms:W3CDTF">2020-01-26T15:50:27Z</dcterms:created>
  <dcterms:modified xsi:type="dcterms:W3CDTF">2020-02-25T11:17:04Z</dcterms:modified>
</cp:coreProperties>
</file>